
<file path=[Content_Types].xml><?xml version="1.0" encoding="utf-8"?>
<Types xmlns="http://schemas.openxmlformats.org/package/2006/content-types"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77" r:id="rId2"/>
    <p:sldId id="276" r:id="rId3"/>
    <p:sldId id="264" r:id="rId4"/>
    <p:sldId id="257" r:id="rId5"/>
    <p:sldId id="267" r:id="rId6"/>
    <p:sldId id="275" r:id="rId7"/>
    <p:sldId id="260" r:id="rId8"/>
    <p:sldId id="274" r:id="rId9"/>
    <p:sldId id="278" r:id="rId10"/>
    <p:sldId id="265" r:id="rId11"/>
    <p:sldId id="268" r:id="rId12"/>
    <p:sldId id="273" r:id="rId13"/>
    <p:sldId id="279" r:id="rId14"/>
    <p:sldId id="269" r:id="rId15"/>
    <p:sldId id="272" r:id="rId16"/>
    <p:sldId id="270" r:id="rId17"/>
    <p:sldId id="271" r:id="rId18"/>
    <p:sldId id="280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1C22"/>
    <a:srgbClr val="A377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8527486-2F5E-468B-B364-C4BF12F282D1}" type="datetimeFigureOut">
              <a:rPr lang="it-IT" smtClean="0"/>
              <a:t>20/11/2019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EBD6E63-C31C-4339-BCD3-04C60DDC7E1E}" type="slidenum">
              <a:rPr lang="it-IT" smtClean="0"/>
              <a:t>‹#›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13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7486-2F5E-468B-B364-C4BF12F282D1}" type="datetimeFigureOut">
              <a:rPr lang="it-IT" smtClean="0"/>
              <a:t>20/11/2019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6E63-C31C-4339-BCD3-04C60DDC7E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766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7486-2F5E-468B-B364-C4BF12F282D1}" type="datetimeFigureOut">
              <a:rPr lang="it-IT" smtClean="0"/>
              <a:t>20/11/2019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6E63-C31C-4339-BCD3-04C60DDC7E1E}" type="slidenum">
              <a:rPr lang="it-IT" smtClean="0"/>
              <a:t>‹#›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908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7486-2F5E-468B-B364-C4BF12F282D1}" type="datetimeFigureOut">
              <a:rPr lang="it-IT" smtClean="0"/>
              <a:t>20/11/2019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6E63-C31C-4339-BCD3-04C60DDC7E1E}" type="slidenum">
              <a:rPr lang="it-IT" smtClean="0"/>
              <a:t>‹#›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961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7486-2F5E-468B-B364-C4BF12F282D1}" type="datetimeFigureOut">
              <a:rPr lang="it-IT" smtClean="0"/>
              <a:t>20/11/2019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6E63-C31C-4339-BCD3-04C60DDC7E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3954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7486-2F5E-468B-B364-C4BF12F282D1}" type="datetimeFigureOut">
              <a:rPr lang="it-IT" smtClean="0"/>
              <a:t>20/11/2019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6E63-C31C-4339-BCD3-04C60DDC7E1E}" type="slidenum">
              <a:rPr lang="it-IT" smtClean="0"/>
              <a:t>‹#›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094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7486-2F5E-468B-B364-C4BF12F282D1}" type="datetimeFigureOut">
              <a:rPr lang="it-IT" smtClean="0"/>
              <a:t>20/11/2019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6E63-C31C-4339-BCD3-04C60DDC7E1E}" type="slidenum">
              <a:rPr lang="it-IT" smtClean="0"/>
              <a:t>‹#›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445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7486-2F5E-468B-B364-C4BF12F282D1}" type="datetimeFigureOut">
              <a:rPr lang="it-IT" smtClean="0"/>
              <a:t>20/11/2019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6E63-C31C-4339-BCD3-04C60DDC7E1E}" type="slidenum">
              <a:rPr lang="it-IT" smtClean="0"/>
              <a:t>‹#›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940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7486-2F5E-468B-B364-C4BF12F282D1}" type="datetimeFigureOut">
              <a:rPr lang="it-IT" smtClean="0"/>
              <a:t>20/11/2019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6E63-C31C-4339-BCD3-04C60DDC7E1E}" type="slidenum">
              <a:rPr lang="it-IT" smtClean="0"/>
              <a:t>‹#›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568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7486-2F5E-468B-B364-C4BF12F282D1}" type="datetimeFigureOut">
              <a:rPr lang="it-IT" smtClean="0"/>
              <a:t>20/11/2019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6E63-C31C-4339-BCD3-04C60DDC7E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97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7486-2F5E-468B-B364-C4BF12F282D1}" type="datetimeFigureOut">
              <a:rPr lang="it-IT" smtClean="0"/>
              <a:t>20/11/2019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6E63-C31C-4339-BCD3-04C60DDC7E1E}" type="slidenum">
              <a:rPr lang="it-IT" smtClean="0"/>
              <a:t>‹#›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237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7486-2F5E-468B-B364-C4BF12F282D1}" type="datetimeFigureOut">
              <a:rPr lang="it-IT" smtClean="0"/>
              <a:t>20/11/2019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6E63-C31C-4339-BCD3-04C60DDC7E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0524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7486-2F5E-468B-B364-C4BF12F282D1}" type="datetimeFigureOut">
              <a:rPr lang="it-IT" smtClean="0"/>
              <a:t>20/11/2019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6E63-C31C-4339-BCD3-04C60DDC7E1E}" type="slidenum">
              <a:rPr lang="it-IT" smtClean="0"/>
              <a:t>‹#›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048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7486-2F5E-468B-B364-C4BF12F282D1}" type="datetimeFigureOut">
              <a:rPr lang="it-IT" smtClean="0"/>
              <a:t>20/11/2019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6E63-C31C-4339-BCD3-04C60DDC7E1E}" type="slidenum">
              <a:rPr lang="it-IT" smtClean="0"/>
              <a:t>‹#›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74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7486-2F5E-468B-B364-C4BF12F282D1}" type="datetimeFigureOut">
              <a:rPr lang="it-IT" smtClean="0"/>
              <a:t>20/11/2019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6E63-C31C-4339-BCD3-04C60DDC7E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743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7486-2F5E-468B-B364-C4BF12F282D1}" type="datetimeFigureOut">
              <a:rPr lang="it-IT" smtClean="0"/>
              <a:t>20/11/2019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6E63-C31C-4339-BCD3-04C60DDC7E1E}" type="slidenum">
              <a:rPr lang="it-IT" smtClean="0"/>
              <a:t>‹#›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929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7486-2F5E-468B-B364-C4BF12F282D1}" type="datetimeFigureOut">
              <a:rPr lang="it-IT" smtClean="0"/>
              <a:t>20/11/2019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6E63-C31C-4339-BCD3-04C60DDC7E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8674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8527486-2F5E-468B-B364-C4BF12F282D1}" type="datetimeFigureOut">
              <a:rPr lang="it-IT" smtClean="0"/>
              <a:t>20/11/2019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EBD6E63-C31C-4339-BCD3-04C60DDC7E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589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7" Target="../media/image11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10.jpeg" Type="http://schemas.openxmlformats.org/officeDocument/2006/relationships/image"/><Relationship Id="rId5" Target="../media/image9.png" Type="http://schemas.openxmlformats.org/officeDocument/2006/relationships/image"/><Relationship Id="rId4" Target="../media/image8.png" Type="http://schemas.openxmlformats.org/officeDocument/2006/relationships/image"/></Relationships>
</file>

<file path=ppt/slides/_rels/slide10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1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2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media/image21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2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media/image2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2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2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3" Target="../media/image27.jpeg" Type="http://schemas.openxmlformats.org/officeDocument/2006/relationships/image"/><Relationship Id="rId2" Target="../media/image26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2.jpe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2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3" Target="../media/image30.gif" Type="http://schemas.openxmlformats.org/officeDocument/2006/relationships/image"/><Relationship Id="rId2" Target="../media/image29.pn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2.jpe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1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1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1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8000"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237" y="877126"/>
            <a:ext cx="1080135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6328" y="46231"/>
            <a:ext cx="9467385" cy="898378"/>
          </a:xfrm>
        </p:spPr>
        <p:txBody>
          <a:bodyPr/>
          <a:lstStyle/>
          <a:p>
            <a:pPr algn="ctr"/>
            <a:r>
              <a:rPr lang="it-IT" altLang="it-IT" sz="4800" b="1" dirty="0">
                <a:solidFill>
                  <a:srgbClr val="341C22"/>
                </a:solidFill>
              </a:rPr>
              <a:t> </a:t>
            </a:r>
            <a:r>
              <a:rPr lang="it-IT" altLang="it-IT" sz="4800" b="1" dirty="0" err="1">
                <a:solidFill>
                  <a:srgbClr val="FF0000"/>
                </a:solidFill>
              </a:rPr>
              <a:t>Waking</a:t>
            </a:r>
            <a:r>
              <a:rPr lang="it-IT" altLang="it-IT" sz="4800" b="1" dirty="0">
                <a:solidFill>
                  <a:srgbClr val="FF0000"/>
                </a:solidFill>
              </a:rPr>
              <a:t> up in </a:t>
            </a:r>
            <a:r>
              <a:rPr lang="it-IT" altLang="it-IT" sz="4800" b="1" dirty="0" err="1">
                <a:solidFill>
                  <a:srgbClr val="FF0000"/>
                </a:solidFill>
              </a:rPr>
              <a:t>Baroque</a:t>
            </a:r>
            <a:br>
              <a:rPr lang="it-IT" altLang="it-IT" b="1" dirty="0">
                <a:solidFill>
                  <a:srgbClr val="FF0000"/>
                </a:solidFill>
              </a:rPr>
            </a:br>
            <a:r>
              <a:rPr lang="it-IT" sz="1800" b="1" dirty="0">
                <a:solidFill>
                  <a:srgbClr val="FF0000"/>
                </a:solidFill>
              </a:rPr>
              <a:t>ERASMUS+ - 2017-1-CZ01-KA219-035444_4</a:t>
            </a:r>
            <a:endParaRPr lang="it-IT" altLang="it-IT" b="1" dirty="0">
              <a:solidFill>
                <a:srgbClr val="FF00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989"/>
            <a:ext cx="1003609" cy="8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sellaDiTesto 15"/>
          <p:cNvSpPr txBox="1"/>
          <p:nvPr/>
        </p:nvSpPr>
        <p:spPr>
          <a:xfrm>
            <a:off x="3784831" y="6356300"/>
            <a:ext cx="3161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>
                <a:latin typeface="Trebuchet MS" panose="020B0603020202020204" pitchFamily="34" charset="0"/>
              </a:rPr>
              <a:t>Final</a:t>
            </a:r>
            <a:r>
              <a:rPr lang="it-IT" b="1" dirty="0">
                <a:latin typeface="Trebuchet MS" panose="020B0603020202020204" pitchFamily="34" charset="0"/>
              </a:rPr>
              <a:t> Exchange 2019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1832" y="6342733"/>
            <a:ext cx="676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sellaDiTesto 17"/>
          <p:cNvSpPr txBox="1"/>
          <p:nvPr/>
        </p:nvSpPr>
        <p:spPr>
          <a:xfrm>
            <a:off x="6348560" y="6443459"/>
            <a:ext cx="21403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/>
              <a:t>NERATOVICE, CZECH REPUBLIC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1204" y="1124274"/>
            <a:ext cx="1163443" cy="58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4"/>
          <p:cNvSpPr txBox="1">
            <a:spLocks noChangeArrowheads="1"/>
          </p:cNvSpPr>
          <p:nvPr/>
        </p:nvSpPr>
        <p:spPr>
          <a:xfrm>
            <a:off x="2987824" y="2924944"/>
            <a:ext cx="6156176" cy="1914226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it-IT" sz="2800" dirty="0"/>
            </a:br>
            <a:br>
              <a:rPr lang="it-IT" sz="2800" dirty="0"/>
            </a:br>
            <a:br>
              <a:rPr lang="it-IT" sz="2800" dirty="0"/>
            </a:br>
            <a:r>
              <a:rPr lang="it-IT" sz="4000" b="1" dirty="0">
                <a:solidFill>
                  <a:schemeClr val="bg1"/>
                </a:solidFill>
              </a:rPr>
              <a:t>ROSARIO GAGLIARDI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Architect and Builder </a:t>
            </a:r>
          </a:p>
          <a:p>
            <a:r>
              <a:rPr lang="it-IT" sz="4000" b="1" dirty="0">
                <a:solidFill>
                  <a:schemeClr val="bg1"/>
                </a:solidFill>
              </a:rPr>
              <a:t>in the </a:t>
            </a:r>
            <a:r>
              <a:rPr lang="it-IT" sz="4000" b="1" dirty="0" err="1">
                <a:solidFill>
                  <a:schemeClr val="bg1"/>
                </a:solidFill>
              </a:rPr>
              <a:t>Baroque</a:t>
            </a:r>
            <a:r>
              <a:rPr lang="it-IT" sz="4000" b="1" dirty="0">
                <a:solidFill>
                  <a:schemeClr val="bg1"/>
                </a:solidFill>
              </a:rPr>
              <a:t> Age</a:t>
            </a:r>
            <a:endParaRPr lang="it-IT" altLang="it-IT" sz="4000" b="1" dirty="0">
              <a:solidFill>
                <a:schemeClr val="bg1"/>
              </a:solidFill>
            </a:endParaRPr>
          </a:p>
        </p:txBody>
      </p: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2391" y="1120052"/>
            <a:ext cx="1434929" cy="58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ttangolo 21"/>
          <p:cNvSpPr/>
          <p:nvPr/>
        </p:nvSpPr>
        <p:spPr>
          <a:xfrm>
            <a:off x="4394292" y="1725677"/>
            <a:ext cx="254794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1400" b="1" dirty="0">
                <a:solidFill>
                  <a:srgbClr val="C00000"/>
                </a:solidFill>
              </a:rPr>
              <a:t>Istituto di Istruzione Superiore </a:t>
            </a:r>
            <a:br>
              <a:rPr lang="it-IT" altLang="it-IT" sz="1400" b="1" dirty="0">
                <a:solidFill>
                  <a:srgbClr val="C00000"/>
                </a:solidFill>
              </a:rPr>
            </a:br>
            <a:r>
              <a:rPr lang="it-IT" altLang="it-IT" sz="1400" b="1" dirty="0">
                <a:solidFill>
                  <a:srgbClr val="C00000"/>
                </a:solidFill>
              </a:rPr>
              <a:t>Palazzolo Acreide </a:t>
            </a:r>
            <a:br>
              <a:rPr lang="it-IT" altLang="it-IT" sz="1800" dirty="0"/>
            </a:b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345716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553630" y="1761892"/>
            <a:ext cx="7114478" cy="3412273"/>
          </a:xfrm>
          <a:prstGeom prst="rect">
            <a:avLst/>
          </a:prstGeom>
          <a:solidFill>
            <a:srgbClr val="A377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 Church of St. George is thought to be the prototype for all the other churches in the region</a:t>
            </a:r>
          </a:p>
        </p:txBody>
      </p:sp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6471840"/>
            <a:ext cx="945674" cy="38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331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isultati immagini per chiesa di san giorgio ragus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1879" y="2041976"/>
            <a:ext cx="5176049" cy="388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906162" y="856735"/>
            <a:ext cx="10371438" cy="96382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THE CATHEDRAL OF SAINT GEORGE – RAGUSA IBLA</a:t>
            </a:r>
          </a:p>
        </p:txBody>
      </p:sp>
      <p:sp>
        <p:nvSpPr>
          <p:cNvPr id="5" name="Rettangolo 4"/>
          <p:cNvSpPr/>
          <p:nvPr/>
        </p:nvSpPr>
        <p:spPr>
          <a:xfrm>
            <a:off x="906162" y="1820562"/>
            <a:ext cx="5461687" cy="432486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Gagliardi</a:t>
            </a:r>
            <a:r>
              <a:rPr lang="en-US" dirty="0"/>
              <a:t>  was also  responsible for the whole project  of  the domed Cathedral of St. George in Ragusa which was designed in 1738 and  built in  1744.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Its beautiful concave-convex  facade is  enclosed  with  a high wrought iron railing made by the craftsman Angelo Paradiso.</a:t>
            </a:r>
          </a:p>
          <a:p>
            <a:pPr algn="ctr"/>
            <a:endParaRPr lang="en-US" dirty="0"/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6471840"/>
            <a:ext cx="945674" cy="38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902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isultati immagini per ragusa barocco sicili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3468" y="1911156"/>
            <a:ext cx="7616825" cy="428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906162" y="856735"/>
            <a:ext cx="10371438" cy="96382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THE BAROQUE – RAGUSA IBLA</a:t>
            </a: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6471840"/>
            <a:ext cx="945674" cy="38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880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906162" y="856735"/>
            <a:ext cx="10371438" cy="96382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THE BAROQUE – RAGUSA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2599" y="1923552"/>
            <a:ext cx="4977159" cy="414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Risultati immagini per cattedrale di san giovanni ragus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162" y="1923552"/>
            <a:ext cx="5330683" cy="415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6471840"/>
            <a:ext cx="945674" cy="38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531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Risultati immagini per palazzi a not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1881" y="1940309"/>
            <a:ext cx="4978793" cy="410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906162" y="856735"/>
            <a:ext cx="10371438" cy="96382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THE </a:t>
            </a:r>
            <a:r>
              <a:rPr lang="en-US" sz="3200" dirty="0"/>
              <a:t>BUILDINGS AND CHURCHES IN NOTO</a:t>
            </a:r>
            <a:endParaRPr lang="it-IT" sz="3200" dirty="0"/>
          </a:p>
        </p:txBody>
      </p:sp>
      <p:sp>
        <p:nvSpPr>
          <p:cNvPr id="5" name="Rettangolo 4"/>
          <p:cNvSpPr/>
          <p:nvPr/>
        </p:nvSpPr>
        <p:spPr>
          <a:xfrm>
            <a:off x="906162" y="1820562"/>
            <a:ext cx="5130063" cy="440181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u="sng" dirty="0" err="1"/>
              <a:t>Other</a:t>
            </a:r>
            <a:r>
              <a:rPr lang="it-IT" u="sng" dirty="0"/>
              <a:t> </a:t>
            </a:r>
            <a:r>
              <a:rPr lang="it-IT" u="sng" dirty="0" err="1"/>
              <a:t>works</a:t>
            </a:r>
            <a:endParaRPr lang="it-IT" u="sng" dirty="0"/>
          </a:p>
          <a:p>
            <a:pPr algn="ctr"/>
            <a:endParaRPr lang="it-IT" dirty="0"/>
          </a:p>
          <a:p>
            <a:pPr algn="ctr"/>
            <a:r>
              <a:rPr lang="en-US" dirty="0" err="1"/>
              <a:t>Gagliardi</a:t>
            </a:r>
            <a:r>
              <a:rPr lang="en-US" dirty="0"/>
              <a:t>  built numerous other churches and buildings  in Noto and in other places on the island. 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" name="AutoShape 2" descr="Risultati immagini per palazzi a no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124" name="Picture 4" descr="Risultati immagini per palazzi a not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5608" y="3983378"/>
            <a:ext cx="4851170" cy="223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6471840"/>
            <a:ext cx="945674" cy="38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401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4059044" y="1820562"/>
            <a:ext cx="7218557" cy="440181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906162" y="856735"/>
            <a:ext cx="10371438" cy="96382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THE </a:t>
            </a:r>
            <a:r>
              <a:rPr lang="en-US" sz="3200" dirty="0"/>
              <a:t>BAROQUE IN NOTO</a:t>
            </a:r>
            <a:endParaRPr lang="it-IT" sz="3200" dirty="0"/>
          </a:p>
        </p:txBody>
      </p:sp>
      <p:sp>
        <p:nvSpPr>
          <p:cNvPr id="5" name="Rettangolo 4"/>
          <p:cNvSpPr/>
          <p:nvPr/>
        </p:nvSpPr>
        <p:spPr>
          <a:xfrm>
            <a:off x="906162" y="1820562"/>
            <a:ext cx="3152882" cy="440181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Gagliardi</a:t>
            </a:r>
            <a:r>
              <a:rPr lang="en-US" dirty="0"/>
              <a:t> captured the sunny features of this style and created  an astonishing exhibition of Baroque motifs carved on the white stones of some buildings and churches.</a:t>
            </a:r>
          </a:p>
          <a:p>
            <a:r>
              <a:rPr lang="en-US" dirty="0"/>
              <a:t>All his works are fully decorated with wonderful stuccos, rich stone embroideries, flowery carvings, columns, statues and  bright  </a:t>
            </a:r>
            <a:r>
              <a:rPr lang="en-US" dirty="0" err="1"/>
              <a:t>colours</a:t>
            </a:r>
            <a:r>
              <a:rPr lang="en-US" dirty="0"/>
              <a:t>. </a:t>
            </a:r>
          </a:p>
          <a:p>
            <a:r>
              <a:rPr lang="en-US" dirty="0"/>
              <a:t>He died in Noto in 1762 at the age of 64.</a:t>
            </a:r>
          </a:p>
        </p:txBody>
      </p:sp>
      <p:sp>
        <p:nvSpPr>
          <p:cNvPr id="2" name="AutoShape 2" descr="Risultati immagini per palazzi a no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2" descr="Risultati immagini per palazzi a not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6" name="Picture 2" descr="Risultati immagini per barocco not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3154" y="1820562"/>
            <a:ext cx="7111776" cy="4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6471840"/>
            <a:ext cx="945674" cy="38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064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906162" y="1820562"/>
            <a:ext cx="10371439" cy="440181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906162" y="856735"/>
            <a:ext cx="10371438" cy="96382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THE </a:t>
            </a:r>
            <a:r>
              <a:rPr lang="en-US" sz="3200" dirty="0"/>
              <a:t>BAROQUE IN NOTO</a:t>
            </a:r>
            <a:endParaRPr lang="it-IT" sz="3200" dirty="0"/>
          </a:p>
        </p:txBody>
      </p:sp>
      <p:sp>
        <p:nvSpPr>
          <p:cNvPr id="2" name="AutoShape 2" descr="Risultati immagini per palazzi a no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2" descr="Risultati immagini per palazzi a not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9534" y="2389274"/>
            <a:ext cx="5022734" cy="357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842" y="2353440"/>
            <a:ext cx="5352353" cy="373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6471840"/>
            <a:ext cx="945674" cy="38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132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906162" y="1820562"/>
            <a:ext cx="10371439" cy="440181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906162" y="856735"/>
            <a:ext cx="10371438" cy="96382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THE </a:t>
            </a:r>
            <a:r>
              <a:rPr lang="en-US" sz="3200" dirty="0"/>
              <a:t>BAROQUE IN NOTO</a:t>
            </a:r>
            <a:endParaRPr lang="it-IT" sz="3200" dirty="0"/>
          </a:p>
        </p:txBody>
      </p:sp>
      <p:sp>
        <p:nvSpPr>
          <p:cNvPr id="2" name="AutoShape 2" descr="Risultati immagini per palazzi a no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2" descr="Risultati immagini per palazzi a not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363" y="1820563"/>
            <a:ext cx="10158041" cy="440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6471840"/>
            <a:ext cx="945674" cy="38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816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917575" y="1820562"/>
            <a:ext cx="10371439" cy="440181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906162" y="856735"/>
            <a:ext cx="10371438" cy="96382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200" dirty="0"/>
          </a:p>
        </p:txBody>
      </p:sp>
      <p:sp>
        <p:nvSpPr>
          <p:cNvPr id="2" name="AutoShape 2" descr="Risultati immagini per palazzi a no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2" descr="Risultati immagini per palazzi a not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3528963" y="1046260"/>
            <a:ext cx="59871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err="1">
                <a:solidFill>
                  <a:schemeClr val="bg1"/>
                </a:solidFill>
              </a:rPr>
              <a:t>See</a:t>
            </a:r>
            <a:r>
              <a:rPr lang="it-IT" sz="3200" b="1" dirty="0">
                <a:solidFill>
                  <a:schemeClr val="bg1"/>
                </a:solidFill>
              </a:rPr>
              <a:t> </a:t>
            </a:r>
            <a:r>
              <a:rPr lang="it-IT" sz="3200" b="1" dirty="0" err="1">
                <a:solidFill>
                  <a:schemeClr val="bg1"/>
                </a:solidFill>
              </a:rPr>
              <a:t>you</a:t>
            </a:r>
            <a:r>
              <a:rPr lang="it-IT" sz="3200" b="1" dirty="0">
                <a:solidFill>
                  <a:schemeClr val="bg1"/>
                </a:solidFill>
              </a:rPr>
              <a:t> in </a:t>
            </a:r>
            <a:r>
              <a:rPr lang="it-IT" sz="3200" b="1" dirty="0" err="1">
                <a:solidFill>
                  <a:schemeClr val="bg1"/>
                </a:solidFill>
              </a:rPr>
              <a:t>Sicily</a:t>
            </a:r>
            <a:r>
              <a:rPr lang="it-IT" sz="3200" b="1" dirty="0">
                <a:solidFill>
                  <a:schemeClr val="bg1"/>
                </a:solidFill>
              </a:rPr>
              <a:t> for </a:t>
            </a:r>
            <a:r>
              <a:rPr lang="it-IT" sz="3200" b="1" dirty="0" err="1">
                <a:solidFill>
                  <a:schemeClr val="bg1"/>
                </a:solidFill>
              </a:rPr>
              <a:t>your</a:t>
            </a:r>
            <a:r>
              <a:rPr lang="it-IT" sz="3200" b="1" dirty="0">
                <a:solidFill>
                  <a:schemeClr val="bg1"/>
                </a:solidFill>
              </a:rPr>
              <a:t> </a:t>
            </a:r>
            <a:r>
              <a:rPr lang="it-IT" sz="3200" b="1" dirty="0" err="1">
                <a:solidFill>
                  <a:schemeClr val="bg1"/>
                </a:solidFill>
              </a:rPr>
              <a:t>holidays</a:t>
            </a: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Risultati immagini per trinacr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4" descr="Risultati immagini per trinacri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AutoShape 6" descr="Risultati immagini per trinacri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2" name="Picture 8" descr="Risultati immagini per trinacri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2890" y="1875513"/>
            <a:ext cx="2029683" cy="134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isultati immagini per gif salut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0570" y="2278395"/>
            <a:ext cx="520065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6471840"/>
            <a:ext cx="945674" cy="38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33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" y="0"/>
            <a:ext cx="12191999" cy="881449"/>
          </a:xfrm>
        </p:spPr>
        <p:txBody>
          <a:bodyPr>
            <a:normAutofit fontScale="90000"/>
          </a:bodyPr>
          <a:lstStyle/>
          <a:p>
            <a:r>
              <a:rPr lang="it-IT" sz="3600" dirty="0"/>
              <a:t>Rosario Gagliardi</a:t>
            </a:r>
            <a:br>
              <a:rPr lang="it-IT" sz="3600" dirty="0"/>
            </a:br>
            <a:r>
              <a:rPr lang="en-US" sz="2200" dirty="0"/>
              <a:t>(1698–1762)</a:t>
            </a:r>
            <a:endParaRPr lang="it-IT" sz="2200" dirty="0"/>
          </a:p>
        </p:txBody>
      </p:sp>
      <p:sp>
        <p:nvSpPr>
          <p:cNvPr id="4" name="Rettangolo 3"/>
          <p:cNvSpPr/>
          <p:nvPr/>
        </p:nvSpPr>
        <p:spPr>
          <a:xfrm>
            <a:off x="2553629" y="1750742"/>
            <a:ext cx="7069873" cy="3412274"/>
          </a:xfrm>
          <a:prstGeom prst="rect">
            <a:avLst/>
          </a:prstGeom>
          <a:solidFill>
            <a:srgbClr val="A377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Rosario </a:t>
            </a:r>
            <a:r>
              <a:rPr lang="en-US" sz="2000" b="1" dirty="0" err="1"/>
              <a:t>Gagliardi</a:t>
            </a:r>
            <a:r>
              <a:rPr lang="en-US" sz="2000" dirty="0"/>
              <a:t> was born in Syracuse in 1698. </a:t>
            </a:r>
          </a:p>
          <a:p>
            <a:pPr algn="ctr"/>
            <a:r>
              <a:rPr lang="en-US" sz="2000" dirty="0"/>
              <a:t>He was one of the leading architects working in Sicily </a:t>
            </a:r>
          </a:p>
          <a:p>
            <a:pPr algn="ctr"/>
            <a:r>
              <a:rPr lang="en-US" sz="2000" dirty="0"/>
              <a:t>in the Baroque period.</a:t>
            </a:r>
          </a:p>
          <a:p>
            <a:pPr algn="ctr"/>
            <a:r>
              <a:rPr lang="en-US" sz="2000" dirty="0"/>
              <a:t>Though he had never left Sicily  his work showed a great understanding and interpretation of  the Baroque style</a:t>
            </a:r>
          </a:p>
          <a:p>
            <a:pPr algn="ctr"/>
            <a:r>
              <a:rPr lang="en-US" sz="2000" dirty="0"/>
              <a:t> as conceived by Bernini.</a:t>
            </a:r>
          </a:p>
          <a:p>
            <a:pPr algn="ctr"/>
            <a:endParaRPr lang="en-US" sz="2000" dirty="0"/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6471840"/>
            <a:ext cx="945674" cy="38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558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553630" y="1761892"/>
            <a:ext cx="7114478" cy="3412273"/>
          </a:xfrm>
          <a:prstGeom prst="rect">
            <a:avLst/>
          </a:prstGeom>
          <a:solidFill>
            <a:srgbClr val="A377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Gagliardi</a:t>
            </a:r>
            <a:r>
              <a:rPr lang="en-US" sz="2000" dirty="0"/>
              <a:t> contributed to the construction of such amazing buildings which equal  Bernini’s works in  craftsmanship, sumptuousness and magnificence.</a:t>
            </a:r>
          </a:p>
          <a:p>
            <a:pPr algn="ctr"/>
            <a:r>
              <a:rPr lang="en-US" sz="2000" dirty="0"/>
              <a:t>He worked mostly in </a:t>
            </a:r>
            <a:r>
              <a:rPr lang="en-US" sz="2000" dirty="0" err="1"/>
              <a:t>Modica</a:t>
            </a:r>
            <a:r>
              <a:rPr lang="en-US" sz="2400" dirty="0"/>
              <a:t>. </a:t>
            </a: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6471840"/>
            <a:ext cx="945674" cy="38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130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906162" y="856735"/>
            <a:ext cx="10371438" cy="96382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THE CATHEDRAL OF SAINT GEORGE - MODICA</a:t>
            </a:r>
          </a:p>
        </p:txBody>
      </p:sp>
      <p:sp>
        <p:nvSpPr>
          <p:cNvPr id="5" name="Rettangolo 4"/>
          <p:cNvSpPr/>
          <p:nvPr/>
        </p:nvSpPr>
        <p:spPr>
          <a:xfrm>
            <a:off x="906162" y="1919414"/>
            <a:ext cx="5461687" cy="422601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Rosario </a:t>
            </a:r>
            <a:r>
              <a:rPr lang="en-US" dirty="0" err="1"/>
              <a:t>Gagliardi</a:t>
            </a:r>
            <a:r>
              <a:rPr lang="en-US" dirty="0"/>
              <a:t>  was one of 18</a:t>
            </a:r>
            <a:r>
              <a:rPr lang="en-US" baseline="30000" dirty="0"/>
              <a:t>th</a:t>
            </a:r>
            <a:r>
              <a:rPr lang="en-US" dirty="0"/>
              <a:t> century  valuable architects who continuously  worked on most of the  buildings in South-eastern Sicily </a:t>
            </a:r>
          </a:p>
          <a:p>
            <a:pPr algn="ctr"/>
            <a:r>
              <a:rPr lang="en-US" dirty="0"/>
              <a:t>after the1693 earthquake  which destroyed most of the towns on the island.</a:t>
            </a:r>
          </a:p>
          <a:p>
            <a:pPr algn="ctr"/>
            <a:r>
              <a:rPr lang="en-US" dirty="0"/>
              <a:t> He designed the initial project of the cathedral  </a:t>
            </a:r>
          </a:p>
          <a:p>
            <a:pPr algn="ctr"/>
            <a:r>
              <a:rPr lang="en-US" dirty="0"/>
              <a:t>of St. George and its façade. </a:t>
            </a:r>
          </a:p>
          <a:p>
            <a:pPr algn="ctr"/>
            <a:r>
              <a:rPr lang="en-US" dirty="0"/>
              <a:t>The imposing "tower" façade was built  at the beginning of 1702 and completed in 1842 with the final crowning and with the apposition of an iron cross on the spire.</a:t>
            </a:r>
          </a:p>
          <a:p>
            <a:pPr algn="ctr"/>
            <a:endParaRPr lang="en-US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7849" y="2306592"/>
            <a:ext cx="5141390" cy="3414060"/>
          </a:xfrm>
          <a:prstGeom prst="rect">
            <a:avLst/>
          </a:prstGeom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6471840"/>
            <a:ext cx="945674" cy="38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206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isultati immagini per chiesa di san giorgio mod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79" name="Picture 7" descr="Risultati immagini per duomo di san giorgio mod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673" y="801609"/>
            <a:ext cx="10137000" cy="537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6471840"/>
            <a:ext cx="945674" cy="38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109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isultati immagini per chiesa di san giorgio mod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0674" y="654985"/>
            <a:ext cx="8521116" cy="541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6471840"/>
            <a:ext cx="945674" cy="38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43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8" name="Picture 4" descr="Risultati immagini per duomo di san giorgio mod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914" y="811251"/>
            <a:ext cx="10226211" cy="512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6471840"/>
            <a:ext cx="945674" cy="38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187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isultati immagini per chiesa di san giorgio mod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0558" y="826584"/>
            <a:ext cx="9313824" cy="527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6471840"/>
            <a:ext cx="945674" cy="38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719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isultati immagini per chiesa di san giorgio mod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8068" y="749222"/>
            <a:ext cx="10195815" cy="5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6471840"/>
            <a:ext cx="945674" cy="38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1317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</TotalTime>
  <Words>399</Words>
  <Application>Microsoft Office PowerPoint</Application>
  <PresentationFormat>Širokoúhlá obrazovka</PresentationFormat>
  <Paragraphs>60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Garamond</vt:lpstr>
      <vt:lpstr>Trebuchet MS</vt:lpstr>
      <vt:lpstr>Organico</vt:lpstr>
      <vt:lpstr> Waking up in Baroque ERASMUS+ - 2017-1-CZ01-KA219-035444_4</vt:lpstr>
      <vt:lpstr>Rosario Gagliardi (1698–1762)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Rosario</dc:title>
  <dc:creator>Utente</dc:creator>
  <cp:lastModifiedBy>Jan Žemlička</cp:lastModifiedBy>
  <cp:revision>51</cp:revision>
  <dcterms:created xsi:type="dcterms:W3CDTF">2019-02-19T13:55:19Z</dcterms:created>
  <dcterms:modified xsi:type="dcterms:W3CDTF">2019-11-20T20:55:48Z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1969220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S8.2.3</vt:lpwstr>
  </property>
</Properties>
</file>